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009" r:id="rId3"/>
    <p:sldId id="1033" r:id="rId4"/>
    <p:sldId id="1010" r:id="rId5"/>
    <p:sldId id="1035" r:id="rId6"/>
    <p:sldId id="1011" r:id="rId7"/>
    <p:sldId id="1012" r:id="rId8"/>
    <p:sldId id="1013" r:id="rId9"/>
    <p:sldId id="1016" r:id="rId10"/>
    <p:sldId id="1056" r:id="rId11"/>
    <p:sldId id="1017" r:id="rId12"/>
    <p:sldId id="1036" r:id="rId13"/>
    <p:sldId id="1037" r:id="rId14"/>
    <p:sldId id="1018" r:id="rId15"/>
    <p:sldId id="1038" r:id="rId16"/>
    <p:sldId id="1040" r:id="rId17"/>
    <p:sldId id="1020" r:id="rId18"/>
    <p:sldId id="1021" r:id="rId19"/>
    <p:sldId id="1041" r:id="rId20"/>
    <p:sldId id="1014" r:id="rId21"/>
    <p:sldId id="1022" r:id="rId22"/>
    <p:sldId id="1023" r:id="rId23"/>
    <p:sldId id="1024" r:id="rId24"/>
    <p:sldId id="1025" r:id="rId25"/>
    <p:sldId id="1044" r:id="rId26"/>
    <p:sldId id="1045" r:id="rId27"/>
    <p:sldId id="1048" r:id="rId28"/>
    <p:sldId id="1050" r:id="rId29"/>
    <p:sldId id="1027" r:id="rId30"/>
    <p:sldId id="1028" r:id="rId31"/>
    <p:sldId id="1051" r:id="rId32"/>
    <p:sldId id="1053" r:id="rId33"/>
    <p:sldId id="1029" r:id="rId34"/>
    <p:sldId id="1030" r:id="rId35"/>
    <p:sldId id="1055" r:id="rId36"/>
    <p:sldId id="1054" r:id="rId37"/>
    <p:sldId id="1031" r:id="rId38"/>
    <p:sldId id="1032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第五单元提优测评卷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 goes to school by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going to travel to Beijing this summer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going there by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4925322" y="844182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bike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2041684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plane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9926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 goes to school by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5.We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going to travel to Beijing this summer holiday. We are going there by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8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五、读句子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在句中圈出一个含有例词画线部分相同发音的单词。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	He drives a truck to 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are all 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sister loves dogs too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7778024" y="2150612"/>
            <a:ext cx="792088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7533036" y="2780928"/>
            <a:ext cx="1275667" cy="57606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9056261" y="3520303"/>
            <a:ext cx="595107" cy="39345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发音都是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50024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发音都是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16705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发音都是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always go to Dalian by 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Let’s go in a “green” 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椭圆 5"/>
          <p:cNvSpPr/>
          <p:nvPr/>
        </p:nvSpPr>
        <p:spPr bwMode="auto">
          <a:xfrm>
            <a:off x="9947785" y="1638506"/>
            <a:ext cx="720080" cy="47608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9125639" y="2304911"/>
            <a:ext cx="654618" cy="39345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271779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发音都是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4388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发音都是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2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6332"/>
            <a:ext cx="11485848" cy="4616648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几组字母组合的发音辨析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声带不振动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声带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字母组合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的发音都是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。但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sku</a:t>
            </a:r>
            <a:r>
              <a:rPr lang="en-US" altLang="zh-CN" b="1" dirty="0" err="1"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字母组合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发音都为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/u</a:t>
            </a:r>
            <a:r>
              <a:rPr lang="en-US" altLang="zh-CN" b="1" dirty="0"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。但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的发音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book/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732" y="837454"/>
            <a:ext cx="1666503" cy="52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67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traffic light is yellow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wait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 and her mum can go to the USA from Beijing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08" y="14936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635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交通信号灯变黄时，必须减速并停下来。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08" y="34202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732" y="4644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距离北京很远，去美国合适的交通方式是坐飞机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go to Shanghai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—You can go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305300" algn="l"/>
                <a:tab pos="7804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019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653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你可以坐飞机去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，因此问句是询问去上海的方式，用特殊疑问词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0434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4975" algn="l"/>
                <a:tab pos="4572000" algn="l"/>
                <a:tab pos="825658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work by bike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—Yes,he does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572000" algn="l"/>
                <a:tab pos="8256588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3190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主语是第三人称单数，助动词用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，后面的动词要用原形。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9872" y="41296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598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03177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1704975" algn="l"/>
                <a:tab pos="4572000" algn="l"/>
                <a:tab pos="825658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lives near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goes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572000" algn="l"/>
                <a:tab pos="8256588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9869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哥哥住得离学校近，步行是合适的上学方式。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合短距离出行。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8202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964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0857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15352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根据所给情境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选择最佳出行方式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algn="dist" hangingPunct="0">
              <a:spcAft>
                <a:spcPts val="0"/>
              </a:spcAft>
              <a:tabLst>
                <a:tab pos="1704975" algn="l"/>
                <a:tab pos="5380038" algn="l"/>
                <a:tab pos="915352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go to the zoo at 10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9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and you need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</a:p>
          <a:p>
            <a:pPr algn="dist" hangingPunct="0">
              <a:spcAft>
                <a:spcPts val="0"/>
              </a:spcAft>
              <a:tabLst>
                <a:tab pos="1704975" algn="l"/>
                <a:tab pos="5380038" algn="l"/>
                <a:tab pos="9153525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minutes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want to be late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迟的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153525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go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153525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B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	C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752" y="909080"/>
            <a:ext cx="3510286" cy="4096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148165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8451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去不远的动物园可以步行，但时间不够，骑自行车比较合适。飞机不适合短距离出行。所以选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a bookstore far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</a:p>
          <a:p>
            <a:pPr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245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下雨天去远的书店，坐公交车比较合适。骑自行车和步行去远的地方都不方便。所以选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682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127763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go to another city with your family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</a:t>
            </a:r>
          </a:p>
          <a:p>
            <a:pPr algn="dist" eaLnBrk="1"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the scenery</a:t>
            </a:r>
            <a:r>
              <a:rPr lang="zh-CN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</a:t>
            </a:r>
            <a:r>
              <a:rPr lang="en-US" altLang="zh-CN" spc="-4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choose</a:t>
            </a:r>
            <a:r>
              <a:rPr lang="zh-CN" altLang="zh-CN" spc="-4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pc="-4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1800" algn="l"/>
                <a:tab pos="5024438" algn="l"/>
                <a:tab pos="88820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subway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057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和家人去另一个城市旅行并欣赏沿途风景，开车比较合适。地铁通常在城市内部运行，自行车不适合一家人长途旅行。所以选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8386" y="13652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745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chore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91929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ship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83826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264" y="2137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6142" y="34161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2776" y="47123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1882775" algn="l"/>
                <a:tab pos="9861550" algn="l"/>
              </a:tabLst>
            </a:pP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in a hurry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急着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catch a flight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赶飞机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airport </a:t>
            </a:r>
          </a:p>
          <a:p>
            <a:pPr algn="l" hangingPunct="0">
              <a:spcAft>
                <a:spcPts val="0"/>
              </a:spcAft>
              <a:tabLst>
                <a:tab pos="1882775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best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taxi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slow local bus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349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着急去远的机场，坐出租车比较快。步行和坐慢的当地公交车会耽误时间。所以选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386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763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school organizes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策划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trip to a place near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want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a special experience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特别的感受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get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88147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去河边的地方且想在水上有特殊的体验，坐船合适。火车和汽车无法满足在水上的需求。所以选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859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73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八、连词成句。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How,get,do,there,we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05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15452" y="19346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we get there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158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go,“green”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way,Let’s,in,a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05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483" y="3144893"/>
            <a:ext cx="41333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Let’s </a:t>
            </a:r>
            <a:r>
              <a:rPr lang="en-US" altLang="zh-CN" dirty="0">
                <a:cs typeface="Times New Roman" panose="02020603050405020304" pitchFamily="18" charset="0"/>
              </a:rPr>
              <a:t>go in a “green” way.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5471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can,bus,We,go,by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05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442006" y="4404145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by bus.</a:t>
            </a:r>
          </a:p>
        </p:txBody>
      </p:sp>
    </p:spTree>
    <p:extLst>
      <p:ext uri="{BB962C8B-B14F-4D97-AF65-F5344CB8AC3E}">
        <p14:creationId xmlns:p14="http://schemas.microsoft.com/office/powerpoint/2010/main" val="20099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5076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She,work,by,tram,goes,to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05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2690336"/>
            <a:ext cx="417614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goes to work by tram.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8441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China,from,by,comes,It,plane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（！）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05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0826" y="1370404"/>
            <a:ext cx="50994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 comes from China by plane</a:t>
            </a:r>
            <a:r>
              <a:rPr lang="zh-CN" altLang="zh-CN" dirty="0"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93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9274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九、从方框中选择合适的句子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Hi,Wang</a:t>
            </a:r>
            <a:r>
              <a:rPr lang="en-US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sz="2500" spc="-4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holiday is coming</a:t>
            </a:r>
            <a:r>
              <a:rPr lang="zh-CN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要到了</a:t>
            </a:r>
            <a:r>
              <a:rPr lang="zh-CN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spc="-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do</a:t>
            </a:r>
            <a:r>
              <a:rPr lang="zh-CN" altLang="zh-CN" sz="2500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5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7518" y="2401947"/>
            <a:ext cx="11369184" cy="253922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by plane or train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with my dad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Hangzhou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and the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486694" y="1772816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D</a:t>
            </a:r>
            <a:endParaRPr lang="zh-CN" altLang="en-US" sz="25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732" y="5009111"/>
            <a:ext cx="11485848" cy="1038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上文问寒假想要做什么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go to Hangzhou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我想去杭州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语境。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4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968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a beautiful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go with your grandpa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No,I’m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sz="26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you go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7518" y="2492896"/>
            <a:ext cx="11369184" cy="263713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by plane or train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with my dad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Hangzhou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and the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3286894" y="131413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232615"/>
            <a:ext cx="11485848" cy="107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上文问想不想和爷爷一起去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go with my dad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我想和我爸爸一起去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是对这个问题的详细解释。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04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465"/>
            <a:ext cx="11485848" cy="115236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want to do in Hangzhou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8640" y="2060848"/>
            <a:ext cx="11369184" cy="28931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by plane or train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with my dad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Hangzhou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and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783260" y="762539"/>
            <a:ext cx="423514" cy="5965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上文问怎么去杭州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go by plane or train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我们可以坐飞机或火车去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回答了出行方式。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53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26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going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你将要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some photos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8640" y="2060848"/>
            <a:ext cx="11369184" cy="28931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by plane or train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with my dad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Hangzhou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and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15794"/>
            <a:ext cx="11485848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上文问在杭州想要做什么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visit the West Lake and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我想去游览西湖和千岛湖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744194"/>
            <a:ext cx="423514" cy="5965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29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nice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68640" y="2132856"/>
            <a:ext cx="11369184" cy="312970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by plane or train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with my dad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Hangzhou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and the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Qiandao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305707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上文问是否打算拍照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表示肯定回答。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29157"/>
            <a:ext cx="434734" cy="640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dirty="0"/>
              <a:t>A</a:t>
            </a:r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9329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8364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十、阅读理解。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people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 is coming behind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dangerous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girl is riding a bike and talking on the phone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打电话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man is waiting for the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safe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711200" algn="dist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children are playing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playing football and some are skipping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boys are swimming in the lake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dangerous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6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8651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airport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1953172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202238" algn="l"/>
                <a:tab pos="5645150" algn="l"/>
                <a:tab pos="887730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airport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51164" y="3236181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7264" y="13861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8035" y="26875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275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people in the street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boys are skipping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9889" y="2097188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77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many people in the street.”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133" y="338256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251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boys are running.”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，不是在跳绳，与题干不符。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4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boys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 is coming behind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dangerous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boys are swimming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safe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065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boys are running. A car is coming from the behind. It is very dangerous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386" y="8620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boys are swimming in the lake. That is dangerous.”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，不是安全的，与题干不符。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0408" y="34167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140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86516"/>
            <a:ext cx="11485848" cy="656846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girl is riding a bike and talking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dangerous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732" y="193541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girl is riding a bike and talking on the phone. It is not safe.”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004" y="14112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156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Li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暑假和朋友去哪里旅游了？请观察登机牌及旅游照片，判断下列信息是（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）否（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）正确。（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87" y="1574548"/>
            <a:ext cx="2348976" cy="450087"/>
          </a:xfrm>
          <a:prstGeom prst="rect">
            <a:avLst/>
          </a:prstGeom>
        </p:spPr>
      </p:pic>
      <p:pic>
        <p:nvPicPr>
          <p:cNvPr id="4" name="qtf460.jpg" descr="id:2147488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70661" y="2777445"/>
            <a:ext cx="4466233" cy="355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37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Ping goes to Hangzhou for the summer vacation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暑假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takes the flight CA7110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rides a bike and takes some photos in Hangzhou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9889" y="862922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762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登机牌目的地是杭州，且提到暑假去旅游，与题干相符，故填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889" y="214006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457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登机牌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显示航班是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CA1710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CA7110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，与题干不符，故填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9889" y="3404243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1164" y="39419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提及在杭州骑自行车和拍照，与题干相符，故填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34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555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goes to Hangzhou by plane on June 23rd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boards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plane at the Gate 19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0408" y="142165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976" y="19710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登机牌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日期是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日，与题干不符，故填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976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登机牌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显示登机口是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 19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），与题干相符，故填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264" y="26904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846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81632"/>
            <a:ext cx="11485848" cy="3970318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登机牌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boarding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登机牌上有很多重要信息。每个航班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flight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都有自己独一无二的航班号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能帮乘客找到要乘坐的那架飞机。日期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是飞机起飞的日子。登机口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表示乘客要去特定登机口排队登机。座位号中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代表排数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代表这一排里的位置。另外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登机牌上的条形码和数字能帮机场的工作人员快速识别乘客的信息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488" y="737086"/>
            <a:ext cx="1485880" cy="51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009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十一、根据表格内容仿写句子。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93163"/>
              </p:ext>
            </p:extLst>
          </p:nvPr>
        </p:nvGraphicFramePr>
        <p:xfrm>
          <a:off x="505216" y="1556792"/>
          <a:ext cx="1127862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3649762">
                  <a:extLst>
                    <a:ext uri="{9D8B030D-6E8A-4147-A177-3AD203B41FA5}">
                      <a16:colId xmlns:a16="http://schemas.microsoft.com/office/drawing/2014/main" val="561165900"/>
                    </a:ext>
                  </a:extLst>
                </a:gridCol>
                <a:gridCol w="3649762">
                  <a:extLst>
                    <a:ext uri="{9D8B030D-6E8A-4147-A177-3AD203B41FA5}">
                      <a16:colId xmlns:a16="http://schemas.microsoft.com/office/drawing/2014/main" val="3594878665"/>
                    </a:ext>
                  </a:extLst>
                </a:gridCol>
                <a:gridCol w="3979098">
                  <a:extLst>
                    <a:ext uri="{9D8B030D-6E8A-4147-A177-3AD203B41FA5}">
                      <a16:colId xmlns:a16="http://schemas.microsoft.com/office/drawing/2014/main" val="290142635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61749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694556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mother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the subway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1101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boys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 bikes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46044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the bus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108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947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on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goes to work by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go to the park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118" y="1421654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subway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8044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,My mother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对应的交通方式是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subway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，同义表达为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1986" y="3346706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bike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去公园的方式是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bikes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，同义表达为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48846" y="469952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105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2362" y="4607106"/>
            <a:ext cx="38870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 go to the zoo by bus.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57724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,go to the zoo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，由前句可知，要使用介词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表示交通方式。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34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goes to school on foot with Amy in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boys don’t wear a helmet when they ride a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goes to work by car every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2793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on foot with Amy in China.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93862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don’t wear a helmet when they ride a bike.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9000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to work by subway every day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991516" y="1493126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4538" y="27988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638" y="406678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6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traffic light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stop and wait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there by subway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015" y="1957121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traffic light is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red,we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stop and wait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9056" y="32664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there by train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963897" y="14250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3133" y="26992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718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（一）听下面一段对话，完成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4339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Amy going to do this weekend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going to the park with Sam.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they go there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bus. It’s convenient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方便的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Lingling go with them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 course.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they go this weekend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nursing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they go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with them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9508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7264" y="21239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8427" y="34112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903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（二）听下面一段独白，完成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3169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choose different ways to go to school. Tim goes to school by bus. Zoe goes to school by bike. But this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morning,they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with me by tram.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7142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889125" algn="l"/>
                <a:tab pos="4935538" algn="l"/>
                <a:tab pos="89662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Tim go to school this morning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9125" algn="l"/>
                <a:tab pos="4935538" algn="l"/>
                <a:tab pos="89662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9125" algn="l"/>
                <a:tab pos="4935538" algn="l"/>
                <a:tab pos="89662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Zoe go to school this morning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9125" algn="l"/>
                <a:tab pos="4935538" algn="l"/>
                <a:tab pos="89662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truck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760" y="15829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1752" y="28539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factory is far away from 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goes to work by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often goes to the shopping mall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3724" y="1510994"/>
            <a:ext cx="1253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 foot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874368" y="2141734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42736" y="2775078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277073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factory is far away from our house. So my father goes to work by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often goes to the shopping mall by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3007</Words>
  <Application>Microsoft Office PowerPoint</Application>
  <PresentationFormat>自定义</PresentationFormat>
  <Paragraphs>287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6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2025-06-30T07:36:36Z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